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 id="270" r:id="rId16"/>
    <p:sldId id="271" r:id="rId17"/>
    <p:sldId id="272" r:id="rId18"/>
    <p:sldId id="275" r:id="rId19"/>
    <p:sldId id="274" r:id="rId20"/>
    <p:sldId id="273" r:id="rId21"/>
    <p:sldId id="276" r:id="rId22"/>
    <p:sldId id="278" r:id="rId23"/>
    <p:sldId id="277" r:id="rId24"/>
    <p:sldId id="280"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5" autoAdjust="0"/>
    <p:restoredTop sz="94643" autoAdjust="0"/>
  </p:normalViewPr>
  <p:slideViewPr>
    <p:cSldViewPr>
      <p:cViewPr varScale="1">
        <p:scale>
          <a:sx n="85" d="100"/>
          <a:sy n="85" d="100"/>
        </p:scale>
        <p:origin x="-153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7" name="Freihand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ihand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el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19" name="Fußzeilenplatzhalter 18"/>
          <p:cNvSpPr>
            <a:spLocks noGrp="1"/>
          </p:cNvSpPr>
          <p:nvPr>
            <p:ph type="ftr" sz="quarter" idx="11"/>
          </p:nvPr>
        </p:nvSpPr>
        <p:spPr/>
        <p:txBody>
          <a:bodyPr/>
          <a:lstStyle/>
          <a:p>
            <a:endParaRPr lang="de-DE" dirty="0"/>
          </a:p>
        </p:txBody>
      </p:sp>
      <p:sp>
        <p:nvSpPr>
          <p:cNvPr id="27" name="Foliennummernplatzhalter 26"/>
          <p:cNvSpPr>
            <a:spLocks noGrp="1"/>
          </p:cNvSpPr>
          <p:nvPr>
            <p:ph type="sldNum" sz="quarter" idx="12"/>
          </p:nvPr>
        </p:nvSpPr>
        <p:spPr/>
        <p:txBody>
          <a:bodyPr/>
          <a:lstStyle/>
          <a:p>
            <a:fld id="{128159BE-8E79-4E8F-94A3-30657488C5E0}"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2">
        <a:schemeClr val="bg2"/>
      </p:bgRef>
    </p:bg>
    <p:spTree>
      <p:nvGrpSpPr>
        <p:cNvPr id="1" name=""/>
        <p:cNvGrpSpPr/>
        <p:nvPr/>
      </p:nvGrpSpPr>
      <p:grpSpPr>
        <a:xfrm>
          <a:off x="0" y="0"/>
          <a:ext cx="0" cy="0"/>
          <a:chOff x="0" y="0"/>
          <a:chExt cx="0" cy="0"/>
        </a:xfrm>
      </p:grpSpPr>
      <p:sp>
        <p:nvSpPr>
          <p:cNvPr id="7" name="Freihand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ihand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8159BE-8E79-4E8F-94A3-30657488C5E0}"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nchor="ctr"/>
          <a:lstStyle>
            <a:lvl1pPr algn="l">
              <a:defRPr sz="4600"/>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8" name="Foliennummernplatzhalter 7"/>
          <p:cNvSpPr>
            <a:spLocks noGrp="1"/>
          </p:cNvSpPr>
          <p:nvPr>
            <p:ph type="sldNum" sz="quarter" idx="11"/>
          </p:nvPr>
        </p:nvSpPr>
        <p:spPr/>
        <p:txBody>
          <a:bodyPr/>
          <a:lstStyle/>
          <a:p>
            <a:fld id="{128159BE-8E79-4E8F-94A3-30657488C5E0}" type="slidenum">
              <a:rPr lang="de-DE" smtClean="0"/>
              <a:t>‹Nr.›</a:t>
            </a:fld>
            <a:endParaRPr lang="de-DE" dirty="0"/>
          </a:p>
        </p:txBody>
      </p:sp>
      <p:sp>
        <p:nvSpPr>
          <p:cNvPr id="9" name="Fußzeilenplatzhalter 8"/>
          <p:cNvSpPr>
            <a:spLocks noGrp="1"/>
          </p:cNvSpPr>
          <p:nvPr>
            <p:ph type="ftr" sz="quarter" idx="12"/>
          </p:nvPr>
        </p:nvSpPr>
        <p:spPr/>
        <p:txBody>
          <a:bodyPr/>
          <a:lstStyle/>
          <a:p>
            <a:endParaRPr lang="de-DE" dirty="0"/>
          </a:p>
        </p:txBody>
      </p:sp>
    </p:spTree>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C4A6DCE4-70FB-4BA7-8D69-431E0747F408}" type="datetimeFigureOut">
              <a:rPr lang="de-DE" smtClean="0"/>
              <a:t>20.02.2014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a:xfrm>
            <a:off x="8156448" y="6422064"/>
            <a:ext cx="762000" cy="365125"/>
          </a:xfrm>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de-DE" dirty="0" smtClean="0"/>
              <a:t>Bild durch Klicken auf Symbol hinzufügen</a:t>
            </a:r>
            <a:endParaRPr kumimoji="0" lang="en-US" dirty="0"/>
          </a:p>
        </p:txBody>
      </p:sp>
      <p:sp>
        <p:nvSpPr>
          <p:cNvPr id="4" name="Textplatzhalt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a:xfrm>
            <a:off x="457200" y="6422064"/>
            <a:ext cx="2133600" cy="365125"/>
          </a:xfrm>
        </p:spPr>
        <p:txBody>
          <a:bodyPr/>
          <a:lstStyle/>
          <a:p>
            <a:fld id="{C4A6DCE4-70FB-4BA7-8D69-431E0747F408}" type="datetimeFigureOut">
              <a:rPr lang="de-DE" smtClean="0"/>
              <a:t>20.02.2014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8159BE-8E79-4E8F-94A3-30657488C5E0}" type="slidenum">
              <a:rPr lang="de-DE" smtClean="0"/>
              <a:t>‹Nr.›</a:t>
            </a:fld>
            <a:endParaRPr lang="de-DE" dirty="0"/>
          </a:p>
        </p:txBody>
      </p:sp>
    </p:spTree>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ihand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ihand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elplatzhalt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4A6DCE4-70FB-4BA7-8D69-431E0747F408}" type="datetimeFigureOut">
              <a:rPr lang="de-DE" smtClean="0"/>
              <a:t>20.02.2014</a:t>
            </a:fld>
            <a:endParaRPr lang="de-DE" dirty="0"/>
          </a:p>
        </p:txBody>
      </p:sp>
      <p:sp>
        <p:nvSpPr>
          <p:cNvPr id="22" name="Fußzeilenplatzhalt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de-DE" dirty="0"/>
          </a:p>
        </p:txBody>
      </p:sp>
      <p:sp>
        <p:nvSpPr>
          <p:cNvPr id="18" name="Foliennummernplatzhalt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28159BE-8E79-4E8F-94A3-30657488C5E0}" type="slidenum">
              <a:rPr lang="de-DE" smtClean="0"/>
              <a:t>‹Nr.›</a:t>
            </a:fld>
            <a:endParaRPr lang="de-DE"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sndAc>
      <p:stSnd>
        <p:snd r:embed="rId13" name="click.wav"/>
      </p:stSnd>
    </p:sndAc>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9.xml"/><Relationship Id="rId5" Type="http://schemas.openxmlformats.org/officeDocument/2006/relationships/image" Target="../media/image1.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0" y="2780928"/>
            <a:ext cx="9144000" cy="2088232"/>
          </a:xfrm>
        </p:spPr>
        <p:txBody>
          <a:bodyPr/>
          <a:lstStyle/>
          <a:p>
            <a:pPr algn="ctr"/>
            <a:r>
              <a:rPr lang="de-DE" dirty="0" smtClean="0"/>
              <a:t>Hygiene- Schulung für die Gastronomie</a:t>
            </a:r>
            <a:endParaRPr lang="de-DE" dirty="0"/>
          </a:p>
        </p:txBody>
      </p:sp>
      <p:sp>
        <p:nvSpPr>
          <p:cNvPr id="7" name="Untertitel 6"/>
          <p:cNvSpPr>
            <a:spLocks noGrp="1"/>
          </p:cNvSpPr>
          <p:nvPr>
            <p:ph type="subTitle" idx="1"/>
          </p:nvPr>
        </p:nvSpPr>
        <p:spPr>
          <a:xfrm>
            <a:off x="0" y="1124744"/>
            <a:ext cx="8928992" cy="876524"/>
          </a:xfrm>
        </p:spPr>
        <p:txBody>
          <a:bodyPr>
            <a:normAutofit/>
          </a:bodyPr>
          <a:lstStyle/>
          <a:p>
            <a:pPr algn="ctr"/>
            <a:r>
              <a:rPr lang="de-DE" sz="4400" dirty="0" smtClean="0"/>
              <a:t>Herzlich Willkommen zur</a:t>
            </a:r>
            <a:endParaRPr lang="de-DE" sz="4400" dirty="0"/>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710964575"/>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Was gehört für Sie zur persönliche Hygiene?</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95852362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latin typeface="+mn-lt"/>
              </a:rPr>
              <a:t>Persönliche Hygiene</a:t>
            </a:r>
            <a:endParaRPr lang="de-DE" sz="4000" dirty="0">
              <a:latin typeface="+mn-lt"/>
            </a:endParaRPr>
          </a:p>
        </p:txBody>
      </p:sp>
      <p:sp>
        <p:nvSpPr>
          <p:cNvPr id="5" name="Inhaltsplatzhalter 4"/>
          <p:cNvSpPr>
            <a:spLocks noGrp="1"/>
          </p:cNvSpPr>
          <p:nvPr>
            <p:ph idx="1"/>
          </p:nvPr>
        </p:nvSpPr>
        <p:spPr>
          <a:xfrm>
            <a:off x="457200" y="1600200"/>
            <a:ext cx="8686800" cy="5069160"/>
          </a:xfrm>
        </p:spPr>
        <p:txBody>
          <a:bodyPr>
            <a:noAutofit/>
          </a:bodyPr>
          <a:lstStyle/>
          <a:p>
            <a:r>
              <a:rPr lang="de-DE" dirty="0" smtClean="0"/>
              <a:t>Regelmäßiges waschen, duschen, Zähneputzen</a:t>
            </a:r>
          </a:p>
          <a:p>
            <a:r>
              <a:rPr lang="de-DE" dirty="0" smtClean="0"/>
              <a:t>Saubere und gepflegte Hände</a:t>
            </a:r>
          </a:p>
          <a:p>
            <a:r>
              <a:rPr lang="de-DE" dirty="0" smtClean="0"/>
              <a:t>Kein Schmuck im Produktionsbereich</a:t>
            </a:r>
          </a:p>
          <a:p>
            <a:r>
              <a:rPr lang="de-DE" dirty="0" smtClean="0"/>
              <a:t>Ordentliche saubere komplette Berufskleidung</a:t>
            </a:r>
          </a:p>
          <a:p>
            <a:r>
              <a:rPr lang="de-DE" dirty="0" smtClean="0"/>
              <a:t>Kopfbedeckung tragen</a:t>
            </a:r>
          </a:p>
          <a:p>
            <a:r>
              <a:rPr lang="de-DE" dirty="0" smtClean="0"/>
              <a:t>Ordnungsgemäße Wundabdeckung</a:t>
            </a:r>
          </a:p>
          <a:p>
            <a:r>
              <a:rPr lang="de-DE" dirty="0" smtClean="0"/>
              <a:t>Kein Nagellack, dezente Schminke und Parfüm</a:t>
            </a:r>
          </a:p>
          <a:p>
            <a:r>
              <a:rPr lang="de-DE" dirty="0" smtClean="0"/>
              <a:t>Niesen in ein Papiertuch oder Oberarm</a:t>
            </a:r>
          </a:p>
          <a:p>
            <a:pPr marL="36576" indent="0">
              <a:buNone/>
            </a:pPr>
            <a:endParaRPr lang="de-DE" dirty="0" smtClean="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758" y="5229200"/>
            <a:ext cx="17939263" cy="2790552"/>
          </a:xfrm>
          <a:prstGeom prst="rect">
            <a:avLst/>
          </a:prstGeom>
        </p:spPr>
      </p:pic>
    </p:spTree>
    <p:extLst>
      <p:ext uri="{BB962C8B-B14F-4D97-AF65-F5344CB8AC3E}">
        <p14:creationId xmlns:p14="http://schemas.microsoft.com/office/powerpoint/2010/main" val="2322561103"/>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Was gehört für Sie zur Wareneingangs-kontrolle</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84615265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latin typeface="+mn-lt"/>
              </a:rPr>
              <a:t>Wareneingangskontrolle :</a:t>
            </a:r>
            <a:endParaRPr lang="de-DE" sz="4000" dirty="0">
              <a:latin typeface="+mn-lt"/>
            </a:endParaRPr>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Zeit nehmen !!!</a:t>
            </a:r>
          </a:p>
          <a:p>
            <a:r>
              <a:rPr lang="de-DE" dirty="0" smtClean="0"/>
              <a:t>Temperaturkontrolle (stichprobenartig)</a:t>
            </a:r>
          </a:p>
          <a:p>
            <a:r>
              <a:rPr lang="de-DE" dirty="0" smtClean="0"/>
              <a:t>Sensorische Prüfung gerade bei kritischen LM</a:t>
            </a:r>
          </a:p>
          <a:p>
            <a:r>
              <a:rPr lang="de-DE" dirty="0" smtClean="0"/>
              <a:t>Kontrolle der Kühlkette (Reif/ Ausdruck)</a:t>
            </a:r>
          </a:p>
          <a:p>
            <a:r>
              <a:rPr lang="de-DE" dirty="0" smtClean="0"/>
              <a:t>Sind die Lieferbehälter sauber?</a:t>
            </a:r>
          </a:p>
          <a:p>
            <a:r>
              <a:rPr lang="de-DE" dirty="0" smtClean="0"/>
              <a:t>Kontrollieren Sie das Lieferfahrzeug</a:t>
            </a:r>
          </a:p>
          <a:p>
            <a:r>
              <a:rPr lang="de-DE" dirty="0" smtClean="0"/>
              <a:t>BEI VERSTÖSSEN UNBEDINGT DIE WARE ZURÜCKGEBEN- Sie unterschreiben, Sie haben die Verantwortung</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600754737"/>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Welche Gegebenheiten beeinflussen die Haltbarkeit und Qualität von Lebensmitteln ?</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02868887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Lagerkontrolle:</a:t>
            </a:r>
            <a:endParaRPr lang="de-DE"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Lebensmittel müssen bei der richtigen Temperatur gelagert werden</a:t>
            </a:r>
          </a:p>
          <a:p>
            <a:r>
              <a:rPr lang="de-DE" dirty="0" smtClean="0"/>
              <a:t>Ein MHD bzw. Einlagerungsdatum ist gerade bei selbst produzierten LM wichtig. </a:t>
            </a:r>
          </a:p>
          <a:p>
            <a:r>
              <a:rPr lang="de-DE" dirty="0" smtClean="0"/>
              <a:t>Trennung der Warengruppen (abgedeckt)</a:t>
            </a:r>
          </a:p>
          <a:p>
            <a:r>
              <a:rPr lang="de-DE" dirty="0" smtClean="0"/>
              <a:t>Keine Bodenlagerung</a:t>
            </a:r>
          </a:p>
          <a:p>
            <a:r>
              <a:rPr lang="de-DE" dirty="0" smtClean="0"/>
              <a:t>First in- first out</a:t>
            </a:r>
          </a:p>
          <a:p>
            <a:r>
              <a:rPr lang="de-DE" dirty="0" smtClean="0"/>
              <a:t>Lagerung nur in dafür vorgesehenen Behältern</a:t>
            </a:r>
          </a:p>
          <a:p>
            <a:r>
              <a:rPr lang="de-DE" dirty="0" smtClean="0"/>
              <a:t>Besondere Sorgfalt bei kritischen LM</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516590356"/>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fontScale="92500"/>
          </a:bodyPr>
          <a:lstStyle/>
          <a:p>
            <a:pPr algn="ctr"/>
            <a:r>
              <a:rPr lang="de-DE" sz="2800" dirty="0" smtClean="0"/>
              <a:t>Was sind kritische Lebensmittel und warum muss hier besondere Sorgfalt eingehalten werden?</a:t>
            </a:r>
            <a:endParaRPr lang="de-DE" sz="2800" dirty="0"/>
          </a:p>
        </p:txBody>
      </p:sp>
    </p:spTree>
    <p:extLst>
      <p:ext uri="{BB962C8B-B14F-4D97-AF65-F5344CB8AC3E}">
        <p14:creationId xmlns:p14="http://schemas.microsoft.com/office/powerpoint/2010/main" val="1992349824"/>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dirty="0" smtClean="0"/>
              <a:t>Kritische Lebensmittel: </a:t>
            </a:r>
            <a:endParaRPr lang="de-DE" dirty="0"/>
          </a:p>
        </p:txBody>
      </p:sp>
      <p:sp>
        <p:nvSpPr>
          <p:cNvPr id="5" name="Inhaltsplatzhalter 4"/>
          <p:cNvSpPr>
            <a:spLocks noGrp="1"/>
          </p:cNvSpPr>
          <p:nvPr>
            <p:ph idx="1"/>
          </p:nvPr>
        </p:nvSpPr>
        <p:spPr>
          <a:xfrm>
            <a:off x="251520" y="1600200"/>
            <a:ext cx="8892480" cy="4525963"/>
          </a:xfrm>
        </p:spPr>
        <p:txBody>
          <a:bodyPr>
            <a:noAutofit/>
          </a:bodyPr>
          <a:lstStyle/>
          <a:p>
            <a:r>
              <a:rPr lang="de-DE" dirty="0" smtClean="0"/>
              <a:t>Frischer Fisch (Lagertemperatur bis 2°C)</a:t>
            </a:r>
          </a:p>
          <a:p>
            <a:r>
              <a:rPr lang="de-DE" dirty="0" smtClean="0"/>
              <a:t>Frische Eier (Lagertemperatur 5-8° C) </a:t>
            </a:r>
          </a:p>
          <a:p>
            <a:r>
              <a:rPr lang="de-DE" dirty="0" smtClean="0"/>
              <a:t>Frisches Hackfleisch (Lagertemperatur 4° C)</a:t>
            </a:r>
          </a:p>
          <a:p>
            <a:r>
              <a:rPr lang="de-DE" dirty="0" smtClean="0"/>
              <a:t>Frisches Geflügel (Lagertemperatur 4° C)</a:t>
            </a:r>
          </a:p>
          <a:p>
            <a:r>
              <a:rPr lang="de-DE" dirty="0" smtClean="0"/>
              <a:t>Frisches Fleisch (Lagertemperaturen 5-8°C)</a:t>
            </a:r>
          </a:p>
          <a:p>
            <a:r>
              <a:rPr lang="de-DE" dirty="0" smtClean="0"/>
              <a:t>Frische Sahne &amp; Cremes (Lagertemperatur 7°C)</a:t>
            </a:r>
          </a:p>
          <a:p>
            <a:endParaRPr lang="de-DE" dirty="0"/>
          </a:p>
          <a:p>
            <a:r>
              <a:rPr lang="de-DE" dirty="0" smtClean="0"/>
              <a:t>Alle anderen Besonderheiten und Anweisungen sind aushangpflichtig. </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472434057"/>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t>Wichtig !!!</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Weitere Maßnahmen im Umgang mit Lebensmitteln, damit diese hygienisch einwandfrei verarbeitet werden können ?</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85992734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t>Umgang mit Lebensmitteln</a:t>
            </a:r>
            <a:endParaRPr lang="de-DE" sz="4000"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Temperaturkontrollen (Lieferung, Lagerung, Zubereitung, Ausgabe, Service)</a:t>
            </a:r>
          </a:p>
          <a:p>
            <a:r>
              <a:rPr lang="de-DE" dirty="0" smtClean="0"/>
              <a:t>Sauberkeit ( Arbeitsfläche, Arbeitswerkzeug, Serviermaterialien) </a:t>
            </a:r>
          </a:p>
          <a:p>
            <a:r>
              <a:rPr lang="de-DE" dirty="0" smtClean="0"/>
              <a:t>Nur einwandfreie, frische Produkte verwenden</a:t>
            </a:r>
          </a:p>
          <a:p>
            <a:r>
              <a:rPr lang="de-DE" dirty="0" smtClean="0"/>
              <a:t>Zubereitung nur nach Vorgaben oder Rezepturen</a:t>
            </a:r>
          </a:p>
          <a:p>
            <a:r>
              <a:rPr lang="de-DE" dirty="0" smtClean="0"/>
              <a:t>Einhaltung aller Betriebsanweisungen </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03044014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latin typeface="+mn-lt"/>
              </a:rPr>
              <a:t>Was motiviert Sie ???</a:t>
            </a:r>
            <a:endParaRPr lang="de-DE" sz="4000" dirty="0">
              <a:latin typeface="+mn-lt"/>
            </a:endParaRPr>
          </a:p>
        </p:txBody>
      </p:sp>
      <p:sp>
        <p:nvSpPr>
          <p:cNvPr id="3" name="Inhaltsplatzhalter 2"/>
          <p:cNvSpPr>
            <a:spLocks noGrp="1"/>
          </p:cNvSpPr>
          <p:nvPr>
            <p:ph idx="1"/>
          </p:nvPr>
        </p:nvSpPr>
        <p:spPr/>
        <p:txBody>
          <a:bodyPr>
            <a:normAutofit lnSpcReduction="10000"/>
          </a:bodyPr>
          <a:lstStyle/>
          <a:p>
            <a:r>
              <a:rPr lang="de-DE" dirty="0" smtClean="0"/>
              <a:t>Ich arbeite lieber in einem sauberen, als in einem schmuddeligen Betrieb</a:t>
            </a:r>
          </a:p>
          <a:p>
            <a:r>
              <a:rPr lang="de-DE" dirty="0" smtClean="0"/>
              <a:t>Ich mag keine Gastreklamationen</a:t>
            </a:r>
          </a:p>
          <a:p>
            <a:r>
              <a:rPr lang="de-DE" dirty="0" smtClean="0"/>
              <a:t>Hygiene gibt mir Sicherheit beim Verkauf</a:t>
            </a:r>
          </a:p>
          <a:p>
            <a:r>
              <a:rPr lang="de-DE" dirty="0" smtClean="0"/>
              <a:t>Hygiene verbessert Arbeitsabläufe und schafft so Zeit</a:t>
            </a:r>
          </a:p>
          <a:p>
            <a:r>
              <a:rPr lang="de-DE" dirty="0" smtClean="0"/>
              <a:t>Ermahnungen durch den Chef oder Kontrolleure werden vermieden</a:t>
            </a:r>
            <a:endParaRPr lang="de-DE"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542684164"/>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dirty="0" smtClean="0"/>
              <a:t>Warum müssen Gerätschaften, Messer, Schneidbretter und Arbeitsoberflächen regelmäßig gereinigt und desinfiziert werden?</a:t>
            </a:r>
            <a:endParaRPr lang="de-DE" sz="2000"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981553847"/>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260648"/>
            <a:ext cx="7467600" cy="1143000"/>
          </a:xfrm>
        </p:spPr>
        <p:txBody>
          <a:bodyPr>
            <a:normAutofit/>
          </a:bodyPr>
          <a:lstStyle/>
          <a:p>
            <a:r>
              <a:rPr lang="de-DE" sz="4000" dirty="0" smtClean="0"/>
              <a:t>Reinigung von Geräten</a:t>
            </a:r>
            <a:endParaRPr lang="de-DE" sz="4000"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Kreuzkontamination (verschiedene Lebensmittel beeinflussen sich negativ)</a:t>
            </a:r>
          </a:p>
          <a:p>
            <a:r>
              <a:rPr lang="de-DE" dirty="0" smtClean="0"/>
              <a:t>Einhaltung der Warengruppentrennung</a:t>
            </a:r>
          </a:p>
          <a:p>
            <a:r>
              <a:rPr lang="de-DE" dirty="0" smtClean="0"/>
              <a:t>Gerätschaften nur nach Bestimmung benutzen (Bsp: Messer zur Kartonzerkleinerung) </a:t>
            </a:r>
            <a:endParaRPr lang="de-DE" dirty="0"/>
          </a:p>
          <a:p>
            <a:r>
              <a:rPr lang="de-DE" dirty="0" smtClean="0"/>
              <a:t>Alle Gerätschaften müssen nach jeder Anwendung gereinigt und nach </a:t>
            </a:r>
            <a:r>
              <a:rPr lang="de-DE" dirty="0"/>
              <a:t>W</a:t>
            </a:r>
            <a:r>
              <a:rPr lang="de-DE" dirty="0" smtClean="0"/>
              <a:t>echsel des Einsatzgebietes auch desinfiziert werden (Sprühdesinfektionsmittel oder Spülmaschine)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38489892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fontScale="90000"/>
          </a:bodyPr>
          <a:lstStyle/>
          <a:p>
            <a:r>
              <a:rPr lang="de-DE" dirty="0" smtClean="0"/>
              <a:t>Reinigung von Arbeitsoberflächen</a:t>
            </a:r>
            <a:endParaRPr lang="de-DE"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Kreuzkontamination (verschiedene Lebensmittel beeinflussen sich negativ)</a:t>
            </a:r>
          </a:p>
          <a:p>
            <a:r>
              <a:rPr lang="de-DE" dirty="0" smtClean="0"/>
              <a:t>An jedem Arbeitsplatz sollte ein Eimer mit Desinfektionsmittel und Spüllappen stehen (</a:t>
            </a:r>
            <a:r>
              <a:rPr lang="de-DE" dirty="0"/>
              <a:t>F</a:t>
            </a:r>
            <a:r>
              <a:rPr lang="de-DE" dirty="0" smtClean="0"/>
              <a:t>arbtrennung wäre wünschenswert)</a:t>
            </a:r>
            <a:endParaRPr lang="de-DE" dirty="0"/>
          </a:p>
          <a:p>
            <a:r>
              <a:rPr lang="de-DE" dirty="0" smtClean="0"/>
              <a:t>Alle Oberflächen müssen nach jedem Arbeitsgang gereinigt und nach </a:t>
            </a:r>
            <a:r>
              <a:rPr lang="de-DE" dirty="0"/>
              <a:t>W</a:t>
            </a:r>
            <a:r>
              <a:rPr lang="de-DE" dirty="0" smtClean="0"/>
              <a:t>echsel des Einsatzgebietes auch desinfiziert werden (Sprühdesinfektionsmittel- Einwirkzeit beachten)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502228349"/>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Warum ist der vorgeschriebene Umgang mit Reinigungsmitteln so wichtig?</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017700725"/>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sz="4000" dirty="0" smtClean="0"/>
              <a:t>Umgang mit Reinigungsmitteln</a:t>
            </a:r>
            <a:endParaRPr lang="de-DE" sz="4000" dirty="0"/>
          </a:p>
        </p:txBody>
      </p:sp>
      <p:sp>
        <p:nvSpPr>
          <p:cNvPr id="5" name="Inhaltsplatzhalter 4"/>
          <p:cNvSpPr>
            <a:spLocks noGrp="1"/>
          </p:cNvSpPr>
          <p:nvPr>
            <p:ph idx="1"/>
          </p:nvPr>
        </p:nvSpPr>
        <p:spPr>
          <a:xfrm>
            <a:off x="457200" y="1600200"/>
            <a:ext cx="8686800" cy="5141168"/>
          </a:xfrm>
        </p:spPr>
        <p:txBody>
          <a:bodyPr>
            <a:noAutofit/>
          </a:bodyPr>
          <a:lstStyle/>
          <a:p>
            <a:r>
              <a:rPr lang="de-DE" dirty="0" smtClean="0"/>
              <a:t>Jedes Reinigungsmittel hat seine Aufgabe und sollte auch nur dafür Verwendung finden</a:t>
            </a:r>
          </a:p>
          <a:p>
            <a:r>
              <a:rPr lang="de-DE" dirty="0" smtClean="0"/>
              <a:t>Der Dosieranleitung ist Folge zu leisten. Kontrollieren Sie auto. Dosiereinrichtungen</a:t>
            </a:r>
          </a:p>
          <a:p>
            <a:r>
              <a:rPr lang="de-DE" dirty="0" smtClean="0"/>
              <a:t>Beachten Sie die Einwirkzeit</a:t>
            </a:r>
          </a:p>
          <a:p>
            <a:r>
              <a:rPr lang="de-DE" dirty="0" smtClean="0"/>
              <a:t>Gehen Sie mit Reinigungsmitteln immer sorgsam um. Sie sind in falschen Händen gefährlich, kosten viel Geld und belasten die Umwelt</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821794139"/>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Was haben Sie mit dem baulichen Zustand und mit der Beschaffenheit von Gegenständen zu tun?</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077510367"/>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sz="4000" dirty="0" smtClean="0"/>
              <a:t>Verantwortung für das Inventar </a:t>
            </a:r>
            <a:endParaRPr lang="de-DE" sz="4000"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Sie sind die Augen und Ohren im Betrieb. Alle baulichen Umstände, die es nicht möglich machen hygienisch einwandfrei zu arbeiten, müssen bei dem Verantwortlichen unverzüglich gemeldet werden</a:t>
            </a:r>
          </a:p>
          <a:p>
            <a:pPr marL="36576" indent="0">
              <a:buNone/>
            </a:pPr>
            <a:endParaRPr lang="de-DE" dirty="0" smtClean="0"/>
          </a:p>
          <a:p>
            <a:r>
              <a:rPr lang="de-DE" dirty="0" smtClean="0"/>
              <a:t>Nehmen Sie Ihren Arbeitgeber in die Pflicht sofort zu handeln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782245575"/>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Was und warum wird in Ihrem Betrieb an Müll getrennt?</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7016406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sz="4000" dirty="0" smtClean="0">
                <a:latin typeface="+mn-lt"/>
              </a:rPr>
              <a:t>Mülltrennung</a:t>
            </a:r>
            <a:endParaRPr lang="de-DE" sz="4000" dirty="0">
              <a:latin typeface="+mn-lt"/>
            </a:endParaRPr>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Eine ordnungsgemäße Mülltrennung ist gesetzlich vorgeschrieben</a:t>
            </a:r>
          </a:p>
          <a:p>
            <a:r>
              <a:rPr lang="de-DE" dirty="0" smtClean="0"/>
              <a:t>Die Müllvermeidung sollte oberstes Gebot sein &amp; beginnt somit mit der Auswahl der Lieferanten</a:t>
            </a:r>
          </a:p>
          <a:p>
            <a:r>
              <a:rPr lang="de-DE" dirty="0" smtClean="0"/>
              <a:t>Die Mülltrennung beginnt bei der Warenannahme, geht über die Produktion bis letztendlich zur Mülltonne </a:t>
            </a:r>
          </a:p>
          <a:p>
            <a:r>
              <a:rPr lang="de-DE" dirty="0" smtClean="0"/>
              <a:t>Müllmanagement bringt wirtschaftliche Vorteile und verbessert Arbeitsabläufe</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04668829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Ist Schädlings-bekämpfung in Ihrem Betrieb nur was für den Profi?</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316373498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1052736"/>
            <a:ext cx="3053868" cy="1253808"/>
          </a:xfrm>
        </p:spPr>
        <p:txBody>
          <a:bodyPr/>
          <a:lstStyle/>
          <a:p>
            <a:pPr algn="ctr"/>
            <a:r>
              <a:rPr lang="de-DE" dirty="0" smtClean="0">
                <a:latin typeface="+mn-lt"/>
              </a:rPr>
              <a:t>Verantwortung aller Beteiligten</a:t>
            </a:r>
            <a:endParaRPr lang="de-DE" dirty="0">
              <a:latin typeface="+mn-lt"/>
            </a:endParaRPr>
          </a:p>
        </p:txBody>
      </p:sp>
      <p:sp>
        <p:nvSpPr>
          <p:cNvPr id="4" name="Textplatzhalter 3"/>
          <p:cNvSpPr>
            <a:spLocks noGrp="1"/>
          </p:cNvSpPr>
          <p:nvPr>
            <p:ph type="body" sz="half" idx="2"/>
          </p:nvPr>
        </p:nvSpPr>
        <p:spPr/>
        <p:txBody>
          <a:bodyPr>
            <a:normAutofit/>
          </a:bodyPr>
          <a:lstStyle/>
          <a:p>
            <a:pPr algn="ctr"/>
            <a:r>
              <a:rPr lang="de-DE" sz="2000" b="1" dirty="0" smtClean="0"/>
              <a:t>Ich weiß, dass ich hier  Verantwortungen übertragen bekommen habe und dafür auch   Konsequenzen tragen muss.</a:t>
            </a:r>
            <a:endParaRPr lang="de-DE" sz="2000" b="1" dirty="0"/>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0820" y="2666997"/>
            <a:ext cx="1524003" cy="1524003"/>
          </a:xfrm>
          <a:prstGeom prst="rect">
            <a:avLst/>
          </a:prstGeom>
        </p:spPr>
      </p:pic>
      <p:pic>
        <p:nvPicPr>
          <p:cNvPr id="11" name="Bildplatzhalter 10"/>
          <p:cNvPicPr>
            <a:picLocks noGrp="1" noChangeAspect="1"/>
          </p:cNvPicPr>
          <p:nvPr>
            <p:ph type="pic" idx="1"/>
          </p:nvPr>
        </p:nvPicPr>
        <p:blipFill>
          <a:blip r:embed="rId4">
            <a:extLst>
              <a:ext uri="{28A0092B-C50C-407E-A947-70E740481C1C}">
                <a14:useLocalDpi xmlns:a14="http://schemas.microsoft.com/office/drawing/2010/main" val="0"/>
              </a:ext>
            </a:extLst>
          </a:blip>
          <a:srcRect/>
          <a:stretch>
            <a:fillRect/>
          </a:stretch>
        </p:blipFill>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422737801"/>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sz="4000" dirty="0" smtClean="0"/>
              <a:t>Schädlingsbekämpfung</a:t>
            </a:r>
            <a:endParaRPr lang="de-DE" sz="4000"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Schädlingsbekämpfung sollte vom Profi übernommen werden, fängt aber auch bei der Verhinderung an.</a:t>
            </a:r>
          </a:p>
          <a:p>
            <a:r>
              <a:rPr lang="de-DE" dirty="0" smtClean="0"/>
              <a:t>Insektenschutzgitter sind Pflicht</a:t>
            </a:r>
          </a:p>
          <a:p>
            <a:r>
              <a:rPr lang="de-DE" dirty="0" smtClean="0"/>
              <a:t>Vermeiden Sie jegliche Art von Hohlräumen</a:t>
            </a:r>
          </a:p>
          <a:p>
            <a:r>
              <a:rPr lang="de-DE" dirty="0" smtClean="0"/>
              <a:t>Eingangstüren sollten immer verschlossen sein</a:t>
            </a:r>
          </a:p>
          <a:p>
            <a:r>
              <a:rPr lang="de-DE" dirty="0" smtClean="0"/>
              <a:t>Augen und Ohren auf- jede Früherkennung hilft schnell zu Handeln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737946182"/>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dirty="0" smtClean="0">
                <a:latin typeface="+mn-lt"/>
              </a:rPr>
              <a:t>Fazit</a:t>
            </a:r>
            <a:endParaRPr lang="de-DE" dirty="0">
              <a:latin typeface="+mn-lt"/>
            </a:endParaRPr>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Als Mitarbeiter in einem gastronomischen Betrieb haben Sie auch die Verantwortung  übernommen, hygienisch einwandfrei zu arbeiten. </a:t>
            </a:r>
          </a:p>
          <a:p>
            <a:r>
              <a:rPr lang="de-DE" dirty="0" smtClean="0"/>
              <a:t>Lesen Sie pflichtbewusst alle Betriebsanweisungen und Aushänge</a:t>
            </a:r>
          </a:p>
          <a:p>
            <a:r>
              <a:rPr lang="de-DE" dirty="0" smtClean="0"/>
              <a:t>Füllen Sie alle Checklisten sorgsam aus</a:t>
            </a:r>
          </a:p>
          <a:p>
            <a:r>
              <a:rPr lang="de-DE" dirty="0" smtClean="0"/>
              <a:t>Unterstützen Sie bei diesem wichtigem Thema Ihre Kollegen und Ihren Chef</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41939982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075240" cy="1143000"/>
          </a:xfrm>
        </p:spPr>
        <p:txBody>
          <a:bodyPr>
            <a:normAutofit/>
          </a:bodyPr>
          <a:lstStyle/>
          <a:p>
            <a:r>
              <a:rPr lang="de-DE" dirty="0" smtClean="0"/>
              <a:t>Ihr Lohn?</a:t>
            </a:r>
            <a:endParaRPr lang="de-DE" dirty="0"/>
          </a:p>
        </p:txBody>
      </p:sp>
      <p:sp>
        <p:nvSpPr>
          <p:cNvPr id="5" name="Inhaltsplatzhalter 4"/>
          <p:cNvSpPr>
            <a:spLocks noGrp="1"/>
          </p:cNvSpPr>
          <p:nvPr>
            <p:ph idx="1"/>
          </p:nvPr>
        </p:nvSpPr>
        <p:spPr>
          <a:xfrm>
            <a:off x="457200" y="1600200"/>
            <a:ext cx="8686800" cy="4525963"/>
          </a:xfrm>
        </p:spPr>
        <p:txBody>
          <a:bodyPr>
            <a:noAutofit/>
          </a:bodyPr>
          <a:lstStyle/>
          <a:p>
            <a:r>
              <a:rPr lang="de-DE" dirty="0" smtClean="0"/>
              <a:t>Ein ordentlicher, sauberer Betrieb </a:t>
            </a:r>
            <a:r>
              <a:rPr lang="de-DE" smtClean="0"/>
              <a:t>auf den Sie </a:t>
            </a:r>
            <a:r>
              <a:rPr lang="de-DE" dirty="0" smtClean="0"/>
              <a:t>stolz sein können</a:t>
            </a:r>
          </a:p>
          <a:p>
            <a:r>
              <a:rPr lang="de-DE" dirty="0" smtClean="0"/>
              <a:t>Weniger Gastreklamationen</a:t>
            </a:r>
          </a:p>
          <a:p>
            <a:r>
              <a:rPr lang="de-DE" dirty="0" smtClean="0"/>
              <a:t>Sicherheit durch mehr Wissen</a:t>
            </a:r>
          </a:p>
          <a:p>
            <a:r>
              <a:rPr lang="de-DE" dirty="0" smtClean="0"/>
              <a:t>Verbesserte Arbeitsumstände, die mittelfristig Ihre Zeit sparen werden</a:t>
            </a:r>
          </a:p>
          <a:p>
            <a:r>
              <a:rPr lang="de-DE" dirty="0" smtClean="0"/>
              <a:t>Weniger Stress mit Ihrem Chef und bei Hygienekontrollen</a:t>
            </a:r>
          </a:p>
          <a:p>
            <a:endParaRPr lang="de-DE" dirty="0" smtClean="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699714550"/>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latin typeface="+mn-lt"/>
              </a:rPr>
              <a:t>Sie lernen heute etwas über:</a:t>
            </a:r>
            <a:endParaRPr lang="de-DE" sz="4000" dirty="0">
              <a:latin typeface="+mn-lt"/>
            </a:endParaRPr>
          </a:p>
        </p:txBody>
      </p:sp>
      <p:sp>
        <p:nvSpPr>
          <p:cNvPr id="5" name="Inhaltsplatzhalter 4"/>
          <p:cNvSpPr>
            <a:spLocks noGrp="1"/>
          </p:cNvSpPr>
          <p:nvPr>
            <p:ph idx="1"/>
          </p:nvPr>
        </p:nvSpPr>
        <p:spPr>
          <a:xfrm>
            <a:off x="457200" y="1600200"/>
            <a:ext cx="8363272" cy="4525963"/>
          </a:xfrm>
        </p:spPr>
        <p:txBody>
          <a:bodyPr/>
          <a:lstStyle/>
          <a:p>
            <a:r>
              <a:rPr lang="de-DE" dirty="0" smtClean="0"/>
              <a:t>HACCP (Sinn und Inhalt)</a:t>
            </a:r>
          </a:p>
          <a:p>
            <a:r>
              <a:rPr lang="de-DE" dirty="0" smtClean="0"/>
              <a:t>Umgang mit Check- und Reinigungslisten</a:t>
            </a:r>
          </a:p>
          <a:p>
            <a:r>
              <a:rPr lang="de-DE" dirty="0" smtClean="0"/>
              <a:t>Persönliche Hygiene</a:t>
            </a:r>
          </a:p>
          <a:p>
            <a:r>
              <a:rPr lang="de-DE" dirty="0" smtClean="0"/>
              <a:t>Wareneingangskontrolle</a:t>
            </a:r>
          </a:p>
          <a:p>
            <a:r>
              <a:rPr lang="de-DE" dirty="0" smtClean="0"/>
              <a:t>Lagerung von Lebensmitteln</a:t>
            </a:r>
          </a:p>
          <a:p>
            <a:r>
              <a:rPr lang="de-DE" dirty="0" smtClean="0"/>
              <a:t>Kritische Lebensmittel</a:t>
            </a:r>
          </a:p>
          <a:p>
            <a:r>
              <a:rPr lang="de-DE" dirty="0"/>
              <a:t>Umgang und Verarbeitung von Lebensmitteln</a:t>
            </a:r>
          </a:p>
          <a:p>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90563398"/>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4000" dirty="0" smtClean="0">
                <a:latin typeface="+mn-lt"/>
              </a:rPr>
              <a:t>Sie lernen heute etwas über:</a:t>
            </a:r>
            <a:endParaRPr lang="de-DE" sz="4000" dirty="0">
              <a:latin typeface="+mn-lt"/>
            </a:endParaRPr>
          </a:p>
        </p:txBody>
      </p:sp>
      <p:sp>
        <p:nvSpPr>
          <p:cNvPr id="5" name="Inhaltsplatzhalter 4"/>
          <p:cNvSpPr>
            <a:spLocks noGrp="1"/>
          </p:cNvSpPr>
          <p:nvPr>
            <p:ph idx="1"/>
          </p:nvPr>
        </p:nvSpPr>
        <p:spPr>
          <a:xfrm>
            <a:off x="457200" y="1600200"/>
            <a:ext cx="8363272" cy="4525963"/>
          </a:xfrm>
        </p:spPr>
        <p:txBody>
          <a:bodyPr>
            <a:noAutofit/>
          </a:bodyPr>
          <a:lstStyle/>
          <a:p>
            <a:r>
              <a:rPr lang="de-DE" dirty="0" smtClean="0"/>
              <a:t>Reinigung von Geräten</a:t>
            </a:r>
          </a:p>
          <a:p>
            <a:r>
              <a:rPr lang="de-DE" dirty="0" smtClean="0"/>
              <a:t>Reinigung von Oberflächen</a:t>
            </a:r>
          </a:p>
          <a:p>
            <a:r>
              <a:rPr lang="de-DE" dirty="0" smtClean="0"/>
              <a:t>Reinigungsmittel</a:t>
            </a:r>
          </a:p>
          <a:p>
            <a:r>
              <a:rPr lang="de-DE" dirty="0" smtClean="0"/>
              <a:t>Bauliche Beschaffenheit/ Zustand der Einrichtung</a:t>
            </a:r>
          </a:p>
          <a:p>
            <a:r>
              <a:rPr lang="de-DE" dirty="0" smtClean="0"/>
              <a:t>Umgang mit Müll</a:t>
            </a:r>
          </a:p>
          <a:p>
            <a:r>
              <a:rPr lang="de-DE" dirty="0" smtClean="0"/>
              <a:t>Schädlingsbefall</a:t>
            </a:r>
          </a:p>
          <a:p>
            <a:r>
              <a:rPr lang="de-DE" dirty="0" smtClean="0"/>
              <a:t>Übernahme von Verantwortung</a:t>
            </a:r>
          </a:p>
          <a:p>
            <a:r>
              <a:rPr lang="de-DE" dirty="0" smtClean="0"/>
              <a:t>Folgen von Fehlern und Fahrlässigkeit</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7" y="5157192"/>
            <a:ext cx="17939263" cy="2790552"/>
          </a:xfrm>
          <a:prstGeom prst="rect">
            <a:avLst/>
          </a:prstGeom>
        </p:spPr>
      </p:pic>
    </p:spTree>
    <p:extLst>
      <p:ext uri="{BB962C8B-B14F-4D97-AF65-F5344CB8AC3E}">
        <p14:creationId xmlns:p14="http://schemas.microsoft.com/office/powerpoint/2010/main" val="3660853254"/>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000" b="1" dirty="0" smtClean="0"/>
              <a:t>Wer oder was ist HACCP, was gehört dazu und welchen Sinn macht es?</a:t>
            </a:r>
            <a:endParaRPr lang="de-DE" sz="2000" b="1"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2108343044"/>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HACCP:</a:t>
            </a:r>
            <a:endParaRPr lang="de-DE" sz="4000" dirty="0"/>
          </a:p>
        </p:txBody>
      </p:sp>
      <p:sp>
        <p:nvSpPr>
          <p:cNvPr id="3" name="Textfeld 2"/>
          <p:cNvSpPr txBox="1"/>
          <p:nvPr/>
        </p:nvSpPr>
        <p:spPr>
          <a:xfrm>
            <a:off x="467544" y="1700808"/>
            <a:ext cx="8136904" cy="4832092"/>
          </a:xfrm>
          <a:prstGeom prst="rect">
            <a:avLst/>
          </a:prstGeom>
          <a:noFill/>
        </p:spPr>
        <p:txBody>
          <a:bodyPr wrap="square" rtlCol="0">
            <a:spAutoFit/>
          </a:bodyPr>
          <a:lstStyle/>
          <a:p>
            <a:r>
              <a:rPr lang="de-DE" sz="2800" dirty="0" smtClean="0"/>
              <a:t>Das HACCP System soll  Produkteigenschaften, Temperaturen, Lagerung, Zubereitung und Ausgabe an den Endverbraucher sicherstellen und dokumentieren. Also vom Produzenten (z.B. Bauern) über den Lieferanten, über die Küche bis zum Service beim Gast.</a:t>
            </a:r>
          </a:p>
          <a:p>
            <a:endParaRPr lang="de-DE" sz="2800" dirty="0"/>
          </a:p>
          <a:p>
            <a:r>
              <a:rPr lang="de-DE" sz="2800" dirty="0" smtClean="0"/>
              <a:t>WARUM?</a:t>
            </a:r>
          </a:p>
          <a:p>
            <a:r>
              <a:rPr lang="de-DE" sz="2800" dirty="0" smtClean="0"/>
              <a:t>Damit, wenn etwas schief geht, ein Verantwortlicher gefunden werden kann. Die Beweislast liegt bei Ihnen.</a:t>
            </a:r>
            <a:endParaRPr lang="de-DE" sz="28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522554742"/>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08104" y="980728"/>
            <a:ext cx="3053868" cy="1253808"/>
          </a:xfrm>
        </p:spPr>
        <p:txBody>
          <a:bodyPr/>
          <a:lstStyle/>
          <a:p>
            <a:pPr algn="ctr"/>
            <a:r>
              <a:rPr lang="de-DE" dirty="0" smtClean="0">
                <a:latin typeface="+mn-lt"/>
              </a:rPr>
              <a:t>Frage an die Schulungsteilnehmer</a:t>
            </a:r>
            <a:r>
              <a:rPr lang="de-DE" dirty="0" smtClean="0"/>
              <a:t>:</a:t>
            </a:r>
            <a:endParaRPr lang="de-DE" dirty="0"/>
          </a:p>
        </p:txBody>
      </p:sp>
      <p:pic>
        <p:nvPicPr>
          <p:cNvPr id="5" name="Bildplatzhalter 4"/>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4" name="Textplatzhalter 3"/>
          <p:cNvSpPr>
            <a:spLocks noGrp="1"/>
          </p:cNvSpPr>
          <p:nvPr>
            <p:ph type="body" sz="half" idx="2"/>
          </p:nvPr>
        </p:nvSpPr>
        <p:spPr/>
        <p:txBody>
          <a:bodyPr>
            <a:normAutofit/>
          </a:bodyPr>
          <a:lstStyle/>
          <a:p>
            <a:pPr algn="ctr"/>
            <a:r>
              <a:rPr lang="de-DE" sz="2800" dirty="0" smtClean="0"/>
              <a:t>Warum sind Aushänge, Listen und Rückstell-proben in der Gastronomie so wichtig?</a:t>
            </a:r>
            <a:endParaRPr lang="de-DE" sz="2800"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2616" y="5085184"/>
            <a:ext cx="17939263" cy="2790552"/>
          </a:xfrm>
          <a:prstGeom prst="rect">
            <a:avLst/>
          </a:prstGeom>
        </p:spPr>
      </p:pic>
    </p:spTree>
    <p:extLst>
      <p:ext uri="{BB962C8B-B14F-4D97-AF65-F5344CB8AC3E}">
        <p14:creationId xmlns:p14="http://schemas.microsoft.com/office/powerpoint/2010/main" val="1428677284"/>
      </p:ext>
    </p:extLst>
  </p:cSld>
  <p:clrMapOvr>
    <a:masterClrMapping/>
  </p:clrMapOvr>
  <p:transition spd="slow">
    <p:push dir="u"/>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t>Das sind Ihre Beweise:</a:t>
            </a:r>
            <a:endParaRPr lang="de-DE" sz="4000" dirty="0"/>
          </a:p>
        </p:txBody>
      </p:sp>
      <p:sp>
        <p:nvSpPr>
          <p:cNvPr id="3" name="Textfeld 2"/>
          <p:cNvSpPr txBox="1"/>
          <p:nvPr/>
        </p:nvSpPr>
        <p:spPr>
          <a:xfrm>
            <a:off x="467544" y="1700808"/>
            <a:ext cx="8496944" cy="4893647"/>
          </a:xfrm>
          <a:prstGeom prst="rect">
            <a:avLst/>
          </a:prstGeom>
          <a:noFill/>
        </p:spPr>
        <p:txBody>
          <a:bodyPr wrap="square" rtlCol="0">
            <a:spAutoFit/>
          </a:bodyPr>
          <a:lstStyle/>
          <a:p>
            <a:r>
              <a:rPr lang="de-DE" sz="2400" dirty="0" smtClean="0"/>
              <a:t>Ein Gast kommt zu Ihnen und sagt, dass er drei Tage im Krankenhaus war, nur weil er durch Ihren Fisch eine Lebensmittelvergiftung erlitten hat.</a:t>
            </a:r>
          </a:p>
          <a:p>
            <a:r>
              <a:rPr lang="de-DE" sz="2400" dirty="0" smtClean="0"/>
              <a:t>Wie wollen Sie das Gegenteil ohne Beweismittel beweisen? Eine Rückstellprobe ist ein geeignetes Mittel, aber auch die Dokumentation von Wareneingangstemperatur, Lagertemperatur, Zubereitung und Ausgabe gehören mit dazu. </a:t>
            </a:r>
          </a:p>
          <a:p>
            <a:endParaRPr lang="de-DE" sz="2400" dirty="0"/>
          </a:p>
          <a:p>
            <a:r>
              <a:rPr lang="de-DE" sz="2400" dirty="0" smtClean="0"/>
              <a:t>SIE MÜSSEN DEN SCHWARZEN PETER ABGEBEN !!!</a:t>
            </a:r>
          </a:p>
          <a:p>
            <a:endParaRPr lang="de-DE" sz="2400" dirty="0"/>
          </a:p>
          <a:p>
            <a:r>
              <a:rPr lang="de-DE" sz="2400" dirty="0" smtClean="0"/>
              <a:t>Ob es letztendlich am Produzenten, am Lieferanten oder an etwas Anderem gelegen hat, klärt das entsprechende Amt.</a:t>
            </a:r>
            <a:endParaRPr lang="de-DE" sz="24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616" y="5254935"/>
            <a:ext cx="17939263" cy="2790552"/>
          </a:xfrm>
          <a:prstGeom prst="rect">
            <a:avLst/>
          </a:prstGeom>
        </p:spPr>
      </p:pic>
    </p:spTree>
    <p:extLst>
      <p:ext uri="{BB962C8B-B14F-4D97-AF65-F5344CB8AC3E}">
        <p14:creationId xmlns:p14="http://schemas.microsoft.com/office/powerpoint/2010/main" val="388990348"/>
      </p:ext>
    </p:extLst>
  </p:cSld>
  <p:clrMapOvr>
    <a:masterClrMapping/>
  </p:clrMapOvr>
  <p:transition spd="slow">
    <p:push dir="u"/>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Haemera">
  <a:themeElements>
    <a:clrScheme name="Haemer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Haemer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emer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0</TotalTime>
  <Words>1060</Words>
  <Application>Microsoft Office PowerPoint</Application>
  <PresentationFormat>Bildschirmpräsentation (4:3)</PresentationFormat>
  <Paragraphs>143</Paragraphs>
  <Slides>32</Slides>
  <Notes>0</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Haemera</vt:lpstr>
      <vt:lpstr>Hygiene- Schulung für die Gastronomie</vt:lpstr>
      <vt:lpstr>Was motiviert Sie ???</vt:lpstr>
      <vt:lpstr>Verantwortung aller Beteiligten</vt:lpstr>
      <vt:lpstr>Sie lernen heute etwas über:</vt:lpstr>
      <vt:lpstr>Sie lernen heute etwas über:</vt:lpstr>
      <vt:lpstr>Frage an die Schulungsteilnehmer:</vt:lpstr>
      <vt:lpstr>HACCP:</vt:lpstr>
      <vt:lpstr>Frage an die Schulungsteilnehmer:</vt:lpstr>
      <vt:lpstr>Das sind Ihre Beweise:</vt:lpstr>
      <vt:lpstr>Frage an die Schulungsteilnehmer:</vt:lpstr>
      <vt:lpstr>Persönliche Hygiene</vt:lpstr>
      <vt:lpstr>Frage an die Schulungsteilnehmer:</vt:lpstr>
      <vt:lpstr>Wareneingangskontrolle :</vt:lpstr>
      <vt:lpstr>Frage an die Schulungsteilnehmer:</vt:lpstr>
      <vt:lpstr>Lagerkontrolle:</vt:lpstr>
      <vt:lpstr>Frage an die Schulungsteilnehmer:</vt:lpstr>
      <vt:lpstr>Kritische Lebensmittel: </vt:lpstr>
      <vt:lpstr>Wichtig !!!</vt:lpstr>
      <vt:lpstr>Umgang mit Lebensmitteln</vt:lpstr>
      <vt:lpstr>Frage an die Schulungsteilnehmer:</vt:lpstr>
      <vt:lpstr>Reinigung von Geräten</vt:lpstr>
      <vt:lpstr>Reinigung von Arbeitsoberflächen</vt:lpstr>
      <vt:lpstr>Frage an die Schulungsteilnehmer:</vt:lpstr>
      <vt:lpstr>Umgang mit Reinigungsmitteln</vt:lpstr>
      <vt:lpstr>Frage an die Schulungsteilnehmer:</vt:lpstr>
      <vt:lpstr>Verantwortung für das Inventar </vt:lpstr>
      <vt:lpstr>Frage an die Schulungsteilnehmer:</vt:lpstr>
      <vt:lpstr>Mülltrennung</vt:lpstr>
      <vt:lpstr>Frage an die Schulungsteilnehmer:</vt:lpstr>
      <vt:lpstr>Schädlingsbekämpfung</vt:lpstr>
      <vt:lpstr>Fazit</vt:lpstr>
      <vt:lpstr>Ihr Lohn?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Hygiene Schulung für die Gastronomie</dc:title>
  <dc:creator>Gastro-check24</dc:creator>
  <cp:lastModifiedBy>Gastro-check24</cp:lastModifiedBy>
  <cp:revision>32</cp:revision>
  <dcterms:created xsi:type="dcterms:W3CDTF">2014-02-11T11:31:37Z</dcterms:created>
  <dcterms:modified xsi:type="dcterms:W3CDTF">2014-02-20T07:31:52Z</dcterms:modified>
</cp:coreProperties>
</file>